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729" r:id="rId2"/>
    <p:sldMasterId id="2147483741" r:id="rId3"/>
  </p:sldMasterIdLst>
  <p:notesMasterIdLst>
    <p:notesMasterId r:id="rId5"/>
  </p:notesMasterIdLst>
  <p:sldIdLst>
    <p:sldId id="261" r:id="rId4"/>
  </p:sldIdLst>
  <p:sldSz cx="9144000" cy="6858000" type="screen4x3"/>
  <p:notesSz cx="6797675" cy="9856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6160"/>
    <a:srgbClr val="0B7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82" autoAdjust="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3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3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4C8FF0-4666-4299-A0BA-F31917CE96F7}" type="datetimeFigureOut">
              <a:rPr lang="en-GB"/>
              <a:pPr>
                <a:defRPr/>
              </a:pPr>
              <a:t>29/01/2020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1699"/>
            <a:ext cx="5438775" cy="443579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821"/>
            <a:ext cx="2946400" cy="4933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61821"/>
            <a:ext cx="2946400" cy="4933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C22C7A-467F-46A8-B5C4-92A36CB77A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399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A5C829-18B3-4B19-8AFD-A4563A48E1C0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05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15D5-0A6D-4DC6-BE10-DDBD606111CD}" type="datetime1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9C43-DDD4-47B4-A648-BD42DF932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40531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180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15D5-0A6D-4DC6-BE10-DDBD606111CD}" type="datetime1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59C43-DDD4-47B4-A648-BD42DF932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57250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9AB6-BFA8-47AB-BD76-75AD35E5C5C6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D9FB4-9BD6-46AF-8DEF-A30C3E6C2E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3203848" y="0"/>
            <a:ext cx="5940152" cy="6858000"/>
          </a:xfrm>
          <a:prstGeom prst="triangle">
            <a:avLst>
              <a:gd name="adj" fmla="val 100000"/>
            </a:avLst>
          </a:prstGeom>
          <a:solidFill>
            <a:srgbClr val="0B74A3">
              <a:alpha val="8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 flipV="1">
            <a:off x="0" y="-1588"/>
            <a:ext cx="3995936" cy="1990428"/>
          </a:xfrm>
          <a:prstGeom prst="triangle">
            <a:avLst/>
          </a:prstGeom>
          <a:solidFill>
            <a:srgbClr val="0B74A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5880" y="260648"/>
            <a:ext cx="1584176" cy="82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60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0" y="5805264"/>
            <a:ext cx="6732240" cy="1052736"/>
          </a:xfrm>
          <a:prstGeom prst="rtTriangl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4445000" ty="0" sx="100000" sy="100000" flip="x" algn="ctr"/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ight Triangle 3"/>
          <p:cNvSpPr/>
          <p:nvPr/>
        </p:nvSpPr>
        <p:spPr>
          <a:xfrm flipH="1">
            <a:off x="3851920" y="5805264"/>
            <a:ext cx="5292080" cy="1053248"/>
          </a:xfrm>
          <a:prstGeom prst="rtTriangle">
            <a:avLst/>
          </a:prstGeom>
          <a:solidFill>
            <a:srgbClr val="0C74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4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2" r:id="rId2"/>
  </p:sldLayoutIdLst>
  <p:txStyles>
    <p:titleStyle>
      <a:lvl1pPr algn="ctr" defTabSz="813084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813" indent="-609813" algn="l" defTabSz="813084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1262" indent="-508178" algn="l" defTabSz="813084" rtl="0" eaLnBrk="1" latinLnBrk="0" hangingPunct="1">
        <a:spcBef>
          <a:spcPct val="20000"/>
        </a:spcBef>
        <a:buFont typeface="Arial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711" indent="-406542" algn="l" defTabSz="81308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45796" indent="-406542" algn="l" defTabSz="813084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8880" indent="-406542" algn="l" defTabSz="813084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71965" indent="-406542" algn="l" defTabSz="81308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85049" indent="-406542" algn="l" defTabSz="81308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098134" indent="-406542" algn="l" defTabSz="81308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11218" indent="-406542" algn="l" defTabSz="81308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308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3084" algn="l" defTabSz="81308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6169" algn="l" defTabSz="81308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9253" algn="l" defTabSz="81308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2338" algn="l" defTabSz="81308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5422" algn="l" defTabSz="81308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8507" algn="l" defTabSz="81308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91591" algn="l" defTabSz="81308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4676" algn="l" defTabSz="81308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C749E">
              <a:alpha val="5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8616" y="476672"/>
            <a:ext cx="1836437" cy="9544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60631" y="152821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Gill Sans MT" panose="020B0502020104020203" pitchFamily="34" charset="0"/>
              </a:rPr>
              <a:t>passion | excellence | success</a:t>
            </a:r>
          </a:p>
        </p:txBody>
      </p:sp>
    </p:spTree>
    <p:extLst>
      <p:ext uri="{BB962C8B-B14F-4D97-AF65-F5344CB8AC3E}">
        <p14:creationId xmlns:p14="http://schemas.microsoft.com/office/powerpoint/2010/main" val="38874439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813084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813" indent="-609813" algn="l" defTabSz="813084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1262" indent="-508178" algn="l" defTabSz="813084" rtl="0" eaLnBrk="1" latinLnBrk="0" hangingPunct="1">
        <a:spcBef>
          <a:spcPct val="20000"/>
        </a:spcBef>
        <a:buFont typeface="Arial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711" indent="-406542" algn="l" defTabSz="81308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45796" indent="-406542" algn="l" defTabSz="813084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8880" indent="-406542" algn="l" defTabSz="813084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71965" indent="-406542" algn="l" defTabSz="81308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85049" indent="-406542" algn="l" defTabSz="81308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098134" indent="-406542" algn="l" defTabSz="81308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11218" indent="-406542" algn="l" defTabSz="81308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308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3084" algn="l" defTabSz="81308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6169" algn="l" defTabSz="81308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9253" algn="l" defTabSz="81308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2338" algn="l" defTabSz="81308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5422" algn="l" defTabSz="81308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8507" algn="l" defTabSz="81308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91591" algn="l" defTabSz="81308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4676" algn="l" defTabSz="81308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Stendhurst@sensorydimension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sensorydimensions.com/privacy-policy/job-applicants/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179512" y="1844824"/>
            <a:ext cx="8568952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b="1" dirty="0">
                <a:solidFill>
                  <a:srgbClr val="616160"/>
                </a:solidFill>
                <a:latin typeface="Calibri"/>
                <a:cs typeface="+mn-cs"/>
              </a:rPr>
              <a:t>Do you want to be a Big Fish in a Small Pond?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b="1" dirty="0">
                <a:solidFill>
                  <a:srgbClr val="616160"/>
                </a:solidFill>
                <a:latin typeface="Calibri"/>
                <a:cs typeface="+mn-cs"/>
              </a:rPr>
              <a:t>We want to recruit a Sensory Scientist or Market Research Executive to our Nottingham Team</a:t>
            </a:r>
          </a:p>
          <a:p>
            <a:pPr lvl="0" algn="just" fontAlgn="auto">
              <a:spcBef>
                <a:spcPts val="0"/>
              </a:spcBef>
              <a:spcAft>
                <a:spcPts val="0"/>
              </a:spcAft>
            </a:pPr>
            <a:endParaRPr lang="en-GB" sz="1400" b="1" dirty="0">
              <a:solidFill>
                <a:srgbClr val="616160"/>
              </a:solidFill>
              <a:latin typeface="Calibri"/>
              <a:cs typeface="+mn-cs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</a:pPr>
            <a:r>
              <a:rPr lang="en-GB" sz="1400" b="1" dirty="0">
                <a:solidFill>
                  <a:srgbClr val="616160"/>
                </a:solidFill>
                <a:latin typeface="Calibri"/>
                <a:cs typeface="+mn-cs"/>
              </a:rPr>
              <a:t>    </a:t>
            </a:r>
            <a:r>
              <a:rPr lang="en-GB" sz="1400" dirty="0">
                <a:solidFill>
                  <a:srgbClr val="616160"/>
                </a:solidFill>
                <a:latin typeface="Calibri"/>
                <a:cs typeface="+mn-cs"/>
              </a:rPr>
              <a:t>This exciting role offers:</a:t>
            </a:r>
          </a:p>
          <a:p>
            <a:pPr lvl="0" algn="just" fontAlgn="auto">
              <a:spcBef>
                <a:spcPts val="0"/>
              </a:spcBef>
              <a:spcAft>
                <a:spcPts val="0"/>
              </a:spcAft>
            </a:pPr>
            <a:endParaRPr lang="en-GB" sz="1400" b="1" dirty="0">
              <a:solidFill>
                <a:srgbClr val="616160"/>
              </a:solidFill>
              <a:latin typeface="Calibri"/>
              <a:cs typeface="+mn-cs"/>
            </a:endParaRPr>
          </a:p>
          <a:p>
            <a:pPr marL="1257300" lvl="2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1400" b="1" dirty="0">
                <a:solidFill>
                  <a:srgbClr val="616160"/>
                </a:solidFill>
                <a:latin typeface="Calibri"/>
                <a:cs typeface="+mn-cs"/>
              </a:rPr>
              <a:t>A huge variety of projects and products to work on</a:t>
            </a:r>
          </a:p>
          <a:p>
            <a:pPr marL="1257300" lvl="2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1400" b="1" dirty="0">
                <a:solidFill>
                  <a:srgbClr val="616160"/>
                </a:solidFill>
                <a:latin typeface="Calibri"/>
                <a:cs typeface="+mn-cs"/>
              </a:rPr>
              <a:t>End to end project responsibility</a:t>
            </a:r>
          </a:p>
          <a:p>
            <a:pPr marL="1257300" lvl="2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1400" b="1" dirty="0">
                <a:solidFill>
                  <a:srgbClr val="616160"/>
                </a:solidFill>
                <a:latin typeface="Calibri"/>
                <a:cs typeface="+mn-cs"/>
              </a:rPr>
              <a:t>Training and mentoring from a team of leading research professionals</a:t>
            </a:r>
          </a:p>
          <a:p>
            <a:pPr marL="1257300" lvl="2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1400" b="1" dirty="0">
                <a:solidFill>
                  <a:srgbClr val="616160"/>
                </a:solidFill>
                <a:latin typeface="Calibri"/>
                <a:cs typeface="+mn-cs"/>
              </a:rPr>
              <a:t>The requirement to develop strong client relationships and accounts</a:t>
            </a:r>
          </a:p>
          <a:p>
            <a:pPr marL="1257300" lvl="2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GB" sz="1400" b="1" dirty="0">
                <a:solidFill>
                  <a:srgbClr val="616160"/>
                </a:solidFill>
                <a:latin typeface="Calibri"/>
                <a:cs typeface="+mn-cs"/>
              </a:rPr>
              <a:t>An influential position </a:t>
            </a:r>
            <a:r>
              <a:rPr lang="en-GB" sz="1400" b="1">
                <a:solidFill>
                  <a:srgbClr val="616160"/>
                </a:solidFill>
                <a:latin typeface="Calibri"/>
                <a:cs typeface="+mn-cs"/>
              </a:rPr>
              <a:t>within an </a:t>
            </a:r>
            <a:r>
              <a:rPr lang="en-GB" sz="1400" b="1" dirty="0">
                <a:solidFill>
                  <a:srgbClr val="616160"/>
                </a:solidFill>
                <a:latin typeface="Calibri"/>
                <a:cs typeface="+mn-cs"/>
              </a:rPr>
              <a:t>internationally recognised and growing business</a:t>
            </a:r>
          </a:p>
          <a:p>
            <a:pPr lvl="2" algn="just" fontAlgn="auto">
              <a:spcBef>
                <a:spcPts val="0"/>
              </a:spcBef>
              <a:spcAft>
                <a:spcPts val="0"/>
              </a:spcAft>
            </a:pPr>
            <a:endParaRPr lang="en-GB" sz="1400" dirty="0">
              <a:solidFill>
                <a:srgbClr val="616160"/>
              </a:solidFill>
              <a:latin typeface="Calibri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616160"/>
                </a:solidFill>
                <a:latin typeface="Calibri"/>
                <a:cs typeface="+mn-cs"/>
              </a:rPr>
              <a:t>We are a passionate team committed to quality and excellence.  We work hard in a supportive, fun and caring environment where flexibility and team work are paramount.</a:t>
            </a:r>
          </a:p>
          <a:p>
            <a:pPr algn="just"/>
            <a:endParaRPr lang="en-GB" sz="1200" dirty="0">
              <a:solidFill>
                <a:srgbClr val="616160"/>
              </a:solidFill>
              <a:latin typeface="Calibri" pitchFamily="34" charset="0"/>
            </a:endParaRPr>
          </a:p>
          <a:p>
            <a:pPr algn="ctr"/>
            <a:r>
              <a:rPr lang="en-GB" sz="1200" dirty="0">
                <a:solidFill>
                  <a:srgbClr val="616160"/>
                </a:solidFill>
                <a:latin typeface="Calibri" pitchFamily="34" charset="0"/>
              </a:rPr>
              <a:t>If you </a:t>
            </a:r>
            <a:r>
              <a:rPr lang="en-GB" altLang="en-US" sz="1200" dirty="0">
                <a:solidFill>
                  <a:srgbClr val="616160"/>
                </a:solidFill>
                <a:latin typeface="Calibri" panose="020F0502020204030204" pitchFamily="34" charset="0"/>
              </a:rPr>
              <a:t>think that you have the skills that we need we would love to hear from you.</a:t>
            </a:r>
          </a:p>
          <a:p>
            <a:pPr algn="ctr"/>
            <a:r>
              <a:rPr lang="en-GB" altLang="en-US" sz="1200" dirty="0">
                <a:solidFill>
                  <a:srgbClr val="616160"/>
                </a:solidFill>
                <a:latin typeface="Calibri" panose="020F0502020204030204" pitchFamily="34" charset="0"/>
              </a:rPr>
              <a:t>Please call Nicola Stendhurst on +44 (0)115 975 8650 for more information or email your CV and a covering letter to </a:t>
            </a:r>
            <a:r>
              <a:rPr lang="en-GB" altLang="en-US" sz="1200" dirty="0">
                <a:latin typeface="Calibri" panose="020F0502020204030204" pitchFamily="34" charset="0"/>
                <a:hlinkClick r:id="rId3"/>
              </a:rPr>
              <a:t>NStendhurst@sensorydimensions.com</a:t>
            </a:r>
            <a:endParaRPr lang="en-GB" altLang="en-US" sz="1200" dirty="0">
              <a:latin typeface="Calibri" panose="020F050202020403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en-GB" altLang="en-US" sz="1100" dirty="0">
                <a:solidFill>
                  <a:srgbClr val="616160"/>
                </a:solidFill>
                <a:latin typeface="Calibri" panose="020F0502020204030204" pitchFamily="34" charset="0"/>
              </a:rPr>
              <a:t>Closing date for applications: 29.02.20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E9EEF3-AE65-45CA-B696-8530D4F30DDC}"/>
              </a:ext>
            </a:extLst>
          </p:cNvPr>
          <p:cNvSpPr/>
          <p:nvPr/>
        </p:nvSpPr>
        <p:spPr>
          <a:xfrm>
            <a:off x="1694061" y="1371590"/>
            <a:ext cx="54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rgbClr val="0B74A1"/>
                </a:solidFill>
                <a:latin typeface="Calibri" pitchFamily="34" charset="0"/>
              </a:rPr>
              <a:t>Project Manager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880C4B-CBEE-4059-A225-06C329D2D9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1880" y="116632"/>
            <a:ext cx="1625279" cy="84474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7D93A62-F7C8-43CA-8340-C26600B09A3F}"/>
              </a:ext>
            </a:extLst>
          </p:cNvPr>
          <p:cNvSpPr/>
          <p:nvPr/>
        </p:nvSpPr>
        <p:spPr>
          <a:xfrm>
            <a:off x="3192205" y="878204"/>
            <a:ext cx="2404313" cy="382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Bef>
                <a:spcPts val="480"/>
              </a:spcBef>
              <a:spcAft>
                <a:spcPts val="600"/>
              </a:spcAft>
            </a:pPr>
            <a:r>
              <a:rPr lang="en-GB" sz="1400" b="1" dirty="0">
                <a:solidFill>
                  <a:srgbClr val="0B74A1"/>
                </a:solidFill>
                <a:latin typeface="Calibri" pitchFamily="34" charset="0"/>
              </a:rPr>
              <a:t>passion | excellence | success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4461D3-F626-4B9A-9E85-05A96387B319}"/>
              </a:ext>
            </a:extLst>
          </p:cNvPr>
          <p:cNvSpPr/>
          <p:nvPr/>
        </p:nvSpPr>
        <p:spPr>
          <a:xfrm>
            <a:off x="767593" y="5599698"/>
            <a:ext cx="819689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050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Sensory Dimensions takes your privacy very seriously. Please read our </a:t>
            </a:r>
            <a:r>
              <a:rPr lang="en-GB" sz="1050" u="sng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privacy statement</a:t>
            </a:r>
            <a:r>
              <a:rPr lang="en-GB" sz="1050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which explains how we treat your personal information.</a:t>
            </a:r>
            <a:endParaRPr lang="en-GB" sz="105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191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Gill Sans MT</vt:lpstr>
      <vt:lpstr>Wingdings</vt:lpstr>
      <vt:lpstr>1_Office Theme</vt:lpstr>
      <vt:lpstr>4_Office Theme</vt:lpstr>
      <vt:lpstr>5_Office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 am normal</dc:creator>
  <cp:lastModifiedBy>Sarah Hale</cp:lastModifiedBy>
  <cp:revision>66</cp:revision>
  <cp:lastPrinted>2018-10-29T14:41:24Z</cp:lastPrinted>
  <dcterms:created xsi:type="dcterms:W3CDTF">2012-06-21T16:33:38Z</dcterms:created>
  <dcterms:modified xsi:type="dcterms:W3CDTF">2020-01-29T14:59:25Z</dcterms:modified>
</cp:coreProperties>
</file>